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2" r:id="rId17"/>
    <p:sldId id="270" r:id="rId18"/>
  </p:sldIdLst>
  <p:sldSz cx="14630400" cy="8229600"/>
  <p:notesSz cx="8229600" cy="14630400"/>
  <p:embeddedFontLst>
    <p:embeddedFont>
      <p:font typeface="Inconsolata" panose="020B0604020202020204" charset="0"/>
      <p:regular r:id="rId20"/>
    </p:embeddedFont>
    <p:embeddedFont>
      <p:font typeface="Montserrat Black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8F5C7-BC17-76DA-F02B-DDD27C8FE23E}" v="22" dt="2025-06-12T18:57:48.859"/>
    <p1510:client id="{1200A917-E8A2-559E-3684-865274262A0A}" v="1" dt="2025-06-13T00:01:20.723"/>
    <p1510:client id="{14B1B1E2-3859-7EA3-5C59-280790C38DF0}" v="46" dt="2025-06-12T23:16:51.309"/>
    <p1510:client id="{780239CB-9732-8956-8217-91568AE81C14}" v="1" dt="2025-06-13T01:56:45.056"/>
    <p1510:client id="{C2FCAF7C-4720-DF97-06D1-6A43404D18DC}" v="13" dt="2025-06-12T18:57:42.065"/>
    <p1510:client id="{CD00A012-B79D-37D5-914D-1CB02753AA38}" v="6" dt="2025-06-12T23:00:01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Mani Ritish Upadhyayula" userId="S::upadhyayulasaimanir@cityuniversity.edu::61b8207a-0025-42f2-96f0-2828025f114a" providerId="AD" clId="Web-{780239CB-9732-8956-8217-91568AE81C14}"/>
    <pc:docChg chg="modSld">
      <pc:chgData name="Sai Mani Ritish Upadhyayula" userId="S::upadhyayulasaimanir@cityuniversity.edu::61b8207a-0025-42f2-96f0-2828025f114a" providerId="AD" clId="Web-{780239CB-9732-8956-8217-91568AE81C14}" dt="2025-06-13T01:56:45.056" v="0"/>
      <pc:docMkLst>
        <pc:docMk/>
      </pc:docMkLst>
      <pc:sldChg chg="mod modShow">
        <pc:chgData name="Sai Mani Ritish Upadhyayula" userId="S::upadhyayulasaimanir@cityuniversity.edu::61b8207a-0025-42f2-96f0-2828025f114a" providerId="AD" clId="Web-{780239CB-9732-8956-8217-91568AE81C14}" dt="2025-06-13T01:56:45.056" v="0"/>
        <pc:sldMkLst>
          <pc:docMk/>
          <pc:sldMk cId="0" sldId="266"/>
        </pc:sldMkLst>
      </pc:sldChg>
    </pc:docChg>
  </pc:docChgLst>
  <pc:docChgLst>
    <pc:chgData name="Sai Mani Ritish Upadhyayula" userId="S::upadhyayulasaimanir@cityuniversity.edu::61b8207a-0025-42f2-96f0-2828025f114a" providerId="AD" clId="Web-{1200A917-E8A2-559E-3684-865274262A0A}"/>
    <pc:docChg chg="modSld">
      <pc:chgData name="Sai Mani Ritish Upadhyayula" userId="S::upadhyayulasaimanir@cityuniversity.edu::61b8207a-0025-42f2-96f0-2828025f114a" providerId="AD" clId="Web-{1200A917-E8A2-559E-3684-865274262A0A}" dt="2025-06-13T00:01:20.723" v="0" actId="20577"/>
      <pc:docMkLst>
        <pc:docMk/>
      </pc:docMkLst>
      <pc:sldChg chg="modSp">
        <pc:chgData name="Sai Mani Ritish Upadhyayula" userId="S::upadhyayulasaimanir@cityuniversity.edu::61b8207a-0025-42f2-96f0-2828025f114a" providerId="AD" clId="Web-{1200A917-E8A2-559E-3684-865274262A0A}" dt="2025-06-13T00:01:20.723" v="0" actId="20577"/>
        <pc:sldMkLst>
          <pc:docMk/>
          <pc:sldMk cId="0" sldId="267"/>
        </pc:sldMkLst>
        <pc:spChg chg="mod">
          <ac:chgData name="Sai Mani Ritish Upadhyayula" userId="S::upadhyayulasaimanir@cityuniversity.edu::61b8207a-0025-42f2-96f0-2828025f114a" providerId="AD" clId="Web-{1200A917-E8A2-559E-3684-865274262A0A}" dt="2025-06-13T00:01:20.723" v="0" actId="20577"/>
          <ac:spMkLst>
            <pc:docMk/>
            <pc:sldMk cId="0" sldId="267"/>
            <ac:spMk id="10" creationId="{00000000-0000-0000-0000-000000000000}"/>
          </ac:spMkLst>
        </pc:spChg>
      </pc:sldChg>
    </pc:docChg>
  </pc:docChgLst>
  <pc:docChgLst>
    <pc:chgData name="Namrata Vijay Mali" userId="S::malinamratavijay@cityuniversity.edu::8bfda648-0d96-454f-883f-1012a27f6aa4" providerId="AD" clId="Web-{CD00A012-B79D-37D5-914D-1CB02753AA38}"/>
    <pc:docChg chg="modSld sldOrd">
      <pc:chgData name="Namrata Vijay Mali" userId="S::malinamratavijay@cityuniversity.edu::8bfda648-0d96-454f-883f-1012a27f6aa4" providerId="AD" clId="Web-{CD00A012-B79D-37D5-914D-1CB02753AA38}" dt="2025-06-12T23:00:01.127" v="5" actId="1076"/>
      <pc:docMkLst>
        <pc:docMk/>
      </pc:docMkLst>
      <pc:sldChg chg="modSp">
        <pc:chgData name="Namrata Vijay Mali" userId="S::malinamratavijay@cityuniversity.edu::8bfda648-0d96-454f-883f-1012a27f6aa4" providerId="AD" clId="Web-{CD00A012-B79D-37D5-914D-1CB02753AA38}" dt="2025-06-12T22:51:38.611" v="3" actId="20577"/>
        <pc:sldMkLst>
          <pc:docMk/>
          <pc:sldMk cId="0" sldId="257"/>
        </pc:sldMkLst>
        <pc:spChg chg="mod">
          <ac:chgData name="Namrata Vijay Mali" userId="S::malinamratavijay@cityuniversity.edu::8bfda648-0d96-454f-883f-1012a27f6aa4" providerId="AD" clId="Web-{CD00A012-B79D-37D5-914D-1CB02753AA38}" dt="2025-06-12T22:48:45.395" v="1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mrata Vijay Mali" userId="S::malinamratavijay@cityuniversity.edu::8bfda648-0d96-454f-883f-1012a27f6aa4" providerId="AD" clId="Web-{CD00A012-B79D-37D5-914D-1CB02753AA38}" dt="2025-06-12T22:51:38.611" v="3" actId="20577"/>
          <ac:spMkLst>
            <pc:docMk/>
            <pc:sldMk cId="0" sldId="257"/>
            <ac:spMk id="15" creationId="{00000000-0000-0000-0000-000000000000}"/>
          </ac:spMkLst>
        </pc:spChg>
      </pc:sldChg>
      <pc:sldChg chg="ord">
        <pc:chgData name="Namrata Vijay Mali" userId="S::malinamratavijay@cityuniversity.edu::8bfda648-0d96-454f-883f-1012a27f6aa4" providerId="AD" clId="Web-{CD00A012-B79D-37D5-914D-1CB02753AA38}" dt="2025-06-12T22:59:13.187" v="4"/>
        <pc:sldMkLst>
          <pc:docMk/>
          <pc:sldMk cId="0" sldId="263"/>
        </pc:sldMkLst>
      </pc:sldChg>
      <pc:sldChg chg="modSp">
        <pc:chgData name="Namrata Vijay Mali" userId="S::malinamratavijay@cityuniversity.edu::8bfda648-0d96-454f-883f-1012a27f6aa4" providerId="AD" clId="Web-{CD00A012-B79D-37D5-914D-1CB02753AA38}" dt="2025-06-12T23:00:01.127" v="5" actId="1076"/>
        <pc:sldMkLst>
          <pc:docMk/>
          <pc:sldMk cId="0" sldId="264"/>
        </pc:sldMkLst>
        <pc:spChg chg="mod">
          <ac:chgData name="Namrata Vijay Mali" userId="S::malinamratavijay@cityuniversity.edu::8bfda648-0d96-454f-883f-1012a27f6aa4" providerId="AD" clId="Web-{CD00A012-B79D-37D5-914D-1CB02753AA38}" dt="2025-06-12T23:00:01.127" v="5" actId="1076"/>
          <ac:spMkLst>
            <pc:docMk/>
            <pc:sldMk cId="0" sldId="264"/>
            <ac:spMk id="5" creationId="{00000000-0000-0000-0000-000000000000}"/>
          </ac:spMkLst>
        </pc:spChg>
      </pc:sldChg>
    </pc:docChg>
  </pc:docChgLst>
  <pc:docChgLst>
    <pc:chgData name="Namrata Vijay Mali" userId="S::malinamratavijay@cityuniversity.edu::8bfda648-0d96-454f-883f-1012a27f6aa4" providerId="AD" clId="Web-{C2FCAF7C-4720-DF97-06D1-6A43404D18DC}"/>
    <pc:docChg chg="modSld">
      <pc:chgData name="Namrata Vijay Mali" userId="S::malinamratavijay@cityuniversity.edu::8bfda648-0d96-454f-883f-1012a27f6aa4" providerId="AD" clId="Web-{C2FCAF7C-4720-DF97-06D1-6A43404D18DC}" dt="2025-06-12T18:57:42.065" v="12" actId="1076"/>
      <pc:docMkLst>
        <pc:docMk/>
      </pc:docMkLst>
      <pc:sldChg chg="modSp">
        <pc:chgData name="Namrata Vijay Mali" userId="S::malinamratavijay@cityuniversity.edu::8bfda648-0d96-454f-883f-1012a27f6aa4" providerId="AD" clId="Web-{C2FCAF7C-4720-DF97-06D1-6A43404D18DC}" dt="2025-06-11T23:56:00.389" v="0" actId="1076"/>
        <pc:sldMkLst>
          <pc:docMk/>
          <pc:sldMk cId="0" sldId="256"/>
        </pc:sldMkLst>
        <pc:spChg chg="mod">
          <ac:chgData name="Namrata Vijay Mali" userId="S::malinamratavijay@cityuniversity.edu::8bfda648-0d96-454f-883f-1012a27f6aa4" providerId="AD" clId="Web-{C2FCAF7C-4720-DF97-06D1-6A43404D18DC}" dt="2025-06-11T23:56:00.389" v="0" actId="1076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Namrata Vijay Mali" userId="S::malinamratavijay@cityuniversity.edu::8bfda648-0d96-454f-883f-1012a27f6aa4" providerId="AD" clId="Web-{C2FCAF7C-4720-DF97-06D1-6A43404D18DC}" dt="2025-06-12T18:55:52.588" v="10" actId="1076"/>
        <pc:sldMkLst>
          <pc:docMk/>
          <pc:sldMk cId="0" sldId="257"/>
        </pc:sldMkLst>
        <pc:spChg chg="mod">
          <ac:chgData name="Namrata Vijay Mali" userId="S::malinamratavijay@cityuniversity.edu::8bfda648-0d96-454f-883f-1012a27f6aa4" providerId="AD" clId="Web-{C2FCAF7C-4720-DF97-06D1-6A43404D18DC}" dt="2025-06-11T23:56:12.108" v="1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Namrata Vijay Mali" userId="S::malinamratavijay@cityuniversity.edu::8bfda648-0d96-454f-883f-1012a27f6aa4" providerId="AD" clId="Web-{C2FCAF7C-4720-DF97-06D1-6A43404D18DC}" dt="2025-06-12T18:55:52.588" v="10" actId="1076"/>
          <ac:spMkLst>
            <pc:docMk/>
            <pc:sldMk cId="0" sldId="257"/>
            <ac:spMk id="14" creationId="{00000000-0000-0000-0000-000000000000}"/>
          </ac:spMkLst>
        </pc:spChg>
      </pc:sldChg>
      <pc:sldChg chg="modSp">
        <pc:chgData name="Namrata Vijay Mali" userId="S::malinamratavijay@cityuniversity.edu::8bfda648-0d96-454f-883f-1012a27f6aa4" providerId="AD" clId="Web-{C2FCAF7C-4720-DF97-06D1-6A43404D18DC}" dt="2025-06-11T23:56:46.937" v="6" actId="1076"/>
        <pc:sldMkLst>
          <pc:docMk/>
          <pc:sldMk cId="0" sldId="260"/>
        </pc:sldMkLst>
        <pc:spChg chg="mod">
          <ac:chgData name="Namrata Vijay Mali" userId="S::malinamratavijay@cityuniversity.edu::8bfda648-0d96-454f-883f-1012a27f6aa4" providerId="AD" clId="Web-{C2FCAF7C-4720-DF97-06D1-6A43404D18DC}" dt="2025-06-11T23:56:41.968" v="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Namrata Vijay Mali" userId="S::malinamratavijay@cityuniversity.edu::8bfda648-0d96-454f-883f-1012a27f6aa4" providerId="AD" clId="Web-{C2FCAF7C-4720-DF97-06D1-6A43404D18DC}" dt="2025-06-11T23:56:46.937" v="6" actId="1076"/>
          <ac:spMkLst>
            <pc:docMk/>
            <pc:sldMk cId="0" sldId="260"/>
            <ac:spMk id="8" creationId="{00000000-0000-0000-0000-000000000000}"/>
          </ac:spMkLst>
        </pc:spChg>
      </pc:sldChg>
      <pc:sldChg chg="modSp">
        <pc:chgData name="Namrata Vijay Mali" userId="S::malinamratavijay@cityuniversity.edu::8bfda648-0d96-454f-883f-1012a27f6aa4" providerId="AD" clId="Web-{C2FCAF7C-4720-DF97-06D1-6A43404D18DC}" dt="2025-06-12T18:57:42.065" v="12" actId="1076"/>
        <pc:sldMkLst>
          <pc:docMk/>
          <pc:sldMk cId="0" sldId="261"/>
        </pc:sldMkLst>
        <pc:picChg chg="mod">
          <ac:chgData name="Namrata Vijay Mali" userId="S::malinamratavijay@cityuniversity.edu::8bfda648-0d96-454f-883f-1012a27f6aa4" providerId="AD" clId="Web-{C2FCAF7C-4720-DF97-06D1-6A43404D18DC}" dt="2025-06-12T18:57:42.065" v="12" actId="1076"/>
          <ac:picMkLst>
            <pc:docMk/>
            <pc:sldMk cId="0" sldId="261"/>
            <ac:picMk id="21" creationId="{235FAF4E-DCCB-1833-9747-189B3F019840}"/>
          </ac:picMkLst>
        </pc:picChg>
      </pc:sldChg>
      <pc:sldChg chg="modSp">
        <pc:chgData name="Namrata Vijay Mali" userId="S::malinamratavijay@cityuniversity.edu::8bfda648-0d96-454f-883f-1012a27f6aa4" providerId="AD" clId="Web-{C2FCAF7C-4720-DF97-06D1-6A43404D18DC}" dt="2025-06-12T18:54:08.643" v="9" actId="1076"/>
        <pc:sldMkLst>
          <pc:docMk/>
          <pc:sldMk cId="0" sldId="265"/>
        </pc:sldMkLst>
        <pc:spChg chg="mod">
          <ac:chgData name="Namrata Vijay Mali" userId="S::malinamratavijay@cityuniversity.edu::8bfda648-0d96-454f-883f-1012a27f6aa4" providerId="AD" clId="Web-{C2FCAF7C-4720-DF97-06D1-6A43404D18DC}" dt="2025-06-12T18:54:08.643" v="9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Namrata Vijay Mali" userId="S::malinamratavijay@cityuniversity.edu::8bfda648-0d96-454f-883f-1012a27f6aa4" providerId="AD" clId="Web-{C2FCAF7C-4720-DF97-06D1-6A43404D18DC}" dt="2025-06-12T18:54:02.283" v="8" actId="1076"/>
          <ac:spMkLst>
            <pc:docMk/>
            <pc:sldMk cId="0" sldId="265"/>
            <ac:spMk id="10" creationId="{00000000-0000-0000-0000-000000000000}"/>
          </ac:spMkLst>
        </pc:spChg>
      </pc:sldChg>
    </pc:docChg>
  </pc:docChgLst>
  <pc:docChgLst>
    <pc:chgData name="Ayush Kumar Gupta" userId="S::guptaayushkumar@cityuniversity.edu::2a08d035-1ae9-4355-9889-442412004a52" providerId="AD" clId="Web-{14B1B1E2-3859-7EA3-5C59-280790C38DF0}"/>
    <pc:docChg chg="addSld delSld modSld sldOrd">
      <pc:chgData name="Ayush Kumar Gupta" userId="S::guptaayushkumar@cityuniversity.edu::2a08d035-1ae9-4355-9889-442412004a52" providerId="AD" clId="Web-{14B1B1E2-3859-7EA3-5C59-280790C38DF0}" dt="2025-06-12T23:16:51.309" v="37"/>
      <pc:docMkLst>
        <pc:docMk/>
      </pc:docMkLst>
      <pc:sldChg chg="ord">
        <pc:chgData name="Ayush Kumar Gupta" userId="S::guptaayushkumar@cityuniversity.edu::2a08d035-1ae9-4355-9889-442412004a52" providerId="AD" clId="Web-{14B1B1E2-3859-7EA3-5C59-280790C38DF0}" dt="2025-06-12T23:16:51.309" v="37"/>
        <pc:sldMkLst>
          <pc:docMk/>
          <pc:sldMk cId="0" sldId="264"/>
        </pc:sldMkLst>
      </pc:sldChg>
      <pc:sldChg chg="add del mod modShow">
        <pc:chgData name="Ayush Kumar Gupta" userId="S::guptaayushkumar@cityuniversity.edu::2a08d035-1ae9-4355-9889-442412004a52" providerId="AD" clId="Web-{14B1B1E2-3859-7EA3-5C59-280790C38DF0}" dt="2025-06-12T21:22:35.907" v="2"/>
        <pc:sldMkLst>
          <pc:docMk/>
          <pc:sldMk cId="0" sldId="266"/>
        </pc:sldMkLst>
      </pc:sldChg>
      <pc:sldChg chg="delSp modSp">
        <pc:chgData name="Ayush Kumar Gupta" userId="S::guptaayushkumar@cityuniversity.edu::2a08d035-1ae9-4355-9889-442412004a52" providerId="AD" clId="Web-{14B1B1E2-3859-7EA3-5C59-280790C38DF0}" dt="2025-06-12T21:25:05.582" v="36" actId="1076"/>
        <pc:sldMkLst>
          <pc:docMk/>
          <pc:sldMk cId="0" sldId="267"/>
        </pc:sldMkLst>
        <pc:spChg chg="del mod">
          <ac:chgData name="Ayush Kumar Gupta" userId="S::guptaayushkumar@cityuniversity.edu::2a08d035-1ae9-4355-9889-442412004a52" providerId="AD" clId="Web-{14B1B1E2-3859-7EA3-5C59-280790C38DF0}" dt="2025-06-12T21:23:22.487" v="4"/>
          <ac:spMkLst>
            <pc:docMk/>
            <pc:sldMk cId="0" sldId="267"/>
            <ac:spMk id="8" creationId="{00000000-0000-0000-0000-000000000000}"/>
          </ac:spMkLst>
        </pc:spChg>
        <pc:spChg chg="mod">
          <ac:chgData name="Ayush Kumar Gupta" userId="S::guptaayushkumar@cityuniversity.edu::2a08d035-1ae9-4355-9889-442412004a52" providerId="AD" clId="Web-{14B1B1E2-3859-7EA3-5C59-280790C38DF0}" dt="2025-06-12T21:24:31.754" v="22" actId="20577"/>
          <ac:spMkLst>
            <pc:docMk/>
            <pc:sldMk cId="0" sldId="267"/>
            <ac:spMk id="9" creationId="{00000000-0000-0000-0000-000000000000}"/>
          </ac:spMkLst>
        </pc:spChg>
        <pc:spChg chg="mod">
          <ac:chgData name="Ayush Kumar Gupta" userId="S::guptaayushkumar@cityuniversity.edu::2a08d035-1ae9-4355-9889-442412004a52" providerId="AD" clId="Web-{14B1B1E2-3859-7EA3-5C59-280790C38DF0}" dt="2025-06-12T21:25:05.582" v="36" actId="1076"/>
          <ac:spMkLst>
            <pc:docMk/>
            <pc:sldMk cId="0" sldId="267"/>
            <ac:spMk id="10" creationId="{00000000-0000-0000-0000-000000000000}"/>
          </ac:spMkLst>
        </pc:spChg>
      </pc:sldChg>
    </pc:docChg>
  </pc:docChgLst>
  <pc:docChgLst>
    <pc:chgData name="Sai Mani Ritish Upadhyayula" userId="S::upadhyayulasaimanir@cityuniversity.edu::61b8207a-0025-42f2-96f0-2828025f114a" providerId="AD" clId="Web-{0068F5C7-BC17-76DA-F02B-DDD27C8FE23E}"/>
    <pc:docChg chg="modSld">
      <pc:chgData name="Sai Mani Ritish Upadhyayula" userId="S::upadhyayulasaimanir@cityuniversity.edu::61b8207a-0025-42f2-96f0-2828025f114a" providerId="AD" clId="Web-{0068F5C7-BC17-76DA-F02B-DDD27C8FE23E}" dt="2025-06-12T18:57:48.859" v="12" actId="14100"/>
      <pc:docMkLst>
        <pc:docMk/>
      </pc:docMkLst>
      <pc:sldChg chg="modSp">
        <pc:chgData name="Sai Mani Ritish Upadhyayula" userId="S::upadhyayulasaimanir@cityuniversity.edu::61b8207a-0025-42f2-96f0-2828025f114a" providerId="AD" clId="Web-{0068F5C7-BC17-76DA-F02B-DDD27C8FE23E}" dt="2025-06-12T18:57:48.859" v="12" actId="14100"/>
        <pc:sldMkLst>
          <pc:docMk/>
          <pc:sldMk cId="0" sldId="256"/>
        </pc:sldMkLst>
        <pc:picChg chg="mod">
          <ac:chgData name="Sai Mani Ritish Upadhyayula" userId="S::upadhyayulasaimanir@cityuniversity.edu::61b8207a-0025-42f2-96f0-2828025f114a" providerId="AD" clId="Web-{0068F5C7-BC17-76DA-F02B-DDD27C8FE23E}" dt="2025-06-12T18:53:20.630" v="2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Sai Mani Ritish Upadhyayula" userId="S::upadhyayulasaimanir@cityuniversity.edu::61b8207a-0025-42f2-96f0-2828025f114a" providerId="AD" clId="Web-{0068F5C7-BC17-76DA-F02B-DDD27C8FE23E}" dt="2025-06-12T18:57:48.859" v="12" actId="14100"/>
          <ac:picMkLst>
            <pc:docMk/>
            <pc:sldMk cId="0" sldId="256"/>
            <ac:picMk id="9" creationId="{AD7314D9-4CBC-1FAE-2032-3675D49F22EB}"/>
          </ac:picMkLst>
        </pc:picChg>
      </pc:sldChg>
      <pc:sldChg chg="modSp">
        <pc:chgData name="Sai Mani Ritish Upadhyayula" userId="S::upadhyayulasaimanir@cityuniversity.edu::61b8207a-0025-42f2-96f0-2828025f114a" providerId="AD" clId="Web-{0068F5C7-BC17-76DA-F02B-DDD27C8FE23E}" dt="2025-06-12T18:56:51.732" v="4" actId="1076"/>
        <pc:sldMkLst>
          <pc:docMk/>
          <pc:sldMk cId="1213542004" sldId="272"/>
        </pc:sldMkLst>
        <pc:picChg chg="mod">
          <ac:chgData name="Sai Mani Ritish Upadhyayula" userId="S::upadhyayulasaimanir@cityuniversity.edu::61b8207a-0025-42f2-96f0-2828025f114a" providerId="AD" clId="Web-{0068F5C7-BC17-76DA-F02B-DDD27C8FE23E}" dt="2025-06-12T18:56:51.732" v="4" actId="1076"/>
          <ac:picMkLst>
            <pc:docMk/>
            <pc:sldMk cId="1213542004" sldId="272"/>
            <ac:picMk id="8" creationId="{B7CAF017-D0B2-0F76-1EE2-3E458662A8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68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B9D81-6EAF-2C4C-B268-894394AB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968BC-B37F-5C7F-DF3A-94BC2BCCD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245B-92EF-E152-2E9A-B98942D04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4574C-EF0D-5630-662A-9AA1BA383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FF4F-E61F-AF44-4419-7E1F35A5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E3E4E-F370-DB65-4D7C-649DD93FB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AA184-8DB8-3025-ECD8-A361480A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C296D-3B48-36D1-1D84-6667FE6B6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3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8637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732" y="428394"/>
            <a:ext cx="7724537" cy="25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2024 Change Healthcare Cyberattack and the Imperative of Multi-Factor Authentication</a:t>
            </a:r>
            <a:endParaRPr lang="en-US" sz="3950"/>
          </a:p>
        </p:txBody>
      </p:sp>
      <p:sp>
        <p:nvSpPr>
          <p:cNvPr id="4" name="Text 1"/>
          <p:cNvSpPr/>
          <p:nvPr/>
        </p:nvSpPr>
        <p:spPr>
          <a:xfrm>
            <a:off x="709732" y="3618428"/>
            <a:ext cx="7724537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presentation examines the 2024 Change Healthcare cyberattack, highlighting the critical role of Multi-Factor Authentication (MFA) in preventing such breaches. We will explore the attack's technical and organizational weaknesses, evaluate popular MFA solutions, and propose an optimal choice for enhanced access security.</a:t>
            </a:r>
            <a:endParaRPr lang="en-US" sz="1550"/>
          </a:p>
        </p:txBody>
      </p:sp>
      <p:sp>
        <p:nvSpPr>
          <p:cNvPr id="5" name="Text 2"/>
          <p:cNvSpPr/>
          <p:nvPr/>
        </p:nvSpPr>
        <p:spPr>
          <a:xfrm>
            <a:off x="709732" y="5468183"/>
            <a:ext cx="77245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 u="sng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Presented By:</a:t>
            </a:r>
            <a:endParaRPr lang="en-US" sz="1550"/>
          </a:p>
        </p:txBody>
      </p:sp>
      <p:sp>
        <p:nvSpPr>
          <p:cNvPr id="6" name="Text 3"/>
          <p:cNvSpPr/>
          <p:nvPr/>
        </p:nvSpPr>
        <p:spPr>
          <a:xfrm>
            <a:off x="709732" y="6020633"/>
            <a:ext cx="77245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Namrata Mali</a:t>
            </a:r>
            <a:endParaRPr lang="en-US" sz="1550"/>
          </a:p>
        </p:txBody>
      </p:sp>
      <p:sp>
        <p:nvSpPr>
          <p:cNvPr id="7" name="Text 4"/>
          <p:cNvSpPr/>
          <p:nvPr/>
        </p:nvSpPr>
        <p:spPr>
          <a:xfrm>
            <a:off x="709732" y="6573083"/>
            <a:ext cx="77245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Ayush Kumar Gupta</a:t>
            </a:r>
            <a:endParaRPr lang="en-US" sz="1550"/>
          </a:p>
        </p:txBody>
      </p:sp>
      <p:sp>
        <p:nvSpPr>
          <p:cNvPr id="8" name="Text 5"/>
          <p:cNvSpPr/>
          <p:nvPr/>
        </p:nvSpPr>
        <p:spPr>
          <a:xfrm>
            <a:off x="709732" y="7125533"/>
            <a:ext cx="77245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Sai Mani Ritish</a:t>
            </a:r>
            <a:endParaRPr lang="en-US" sz="1550"/>
          </a:p>
        </p:txBody>
      </p:sp>
      <p:pic>
        <p:nvPicPr>
          <p:cNvPr id="9" name="Picture 2" descr="of Seattle, International Student Office">
            <a:extLst>
              <a:ext uri="{FF2B5EF4-FFF2-40B4-BE49-F238E27FC236}">
                <a16:creationId xmlns:a16="http://schemas.microsoft.com/office/drawing/2014/main" id="{AD7314D9-4CBC-1FAE-2032-3675D49F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2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9217581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and Key Takeaways</a:t>
            </a:r>
            <a:endParaRPr lang="en-US" sz="42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176" y="2744272"/>
            <a:ext cx="3045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50"/>
          </a:p>
        </p:txBody>
      </p:sp>
      <p:sp>
        <p:nvSpPr>
          <p:cNvPr id="5" name="Text 2"/>
          <p:cNvSpPr/>
          <p:nvPr/>
        </p:nvSpPr>
        <p:spPr>
          <a:xfrm>
            <a:off x="5335072" y="1888737"/>
            <a:ext cx="276177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Enhanced Security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Even simple MFA applications significantly boost system protection against cyber threats.</a:t>
            </a:r>
            <a:endParaRPr lang="en-US" sz="170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4295" y="4480560"/>
            <a:ext cx="3045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50"/>
          </a:p>
        </p:txBody>
      </p:sp>
      <p:sp>
        <p:nvSpPr>
          <p:cNvPr id="10" name="Text 6"/>
          <p:cNvSpPr/>
          <p:nvPr/>
        </p:nvSpPr>
        <p:spPr>
          <a:xfrm>
            <a:off x="6416993" y="3945622"/>
            <a:ext cx="3181350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Google Authenticator</a:t>
            </a:r>
            <a:endParaRPr lang="en-US" sz="210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Ideal for SMBs, offering strong TOTP security, offline functionality, ease of use, and affordability.</a:t>
            </a:r>
            <a:endParaRPr lang="en-US" sz="170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4295" y="6475452"/>
            <a:ext cx="30456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5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MFA is Essential</a:t>
            </a:r>
            <a:endParaRPr lang="en-US" sz="210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longer optional, MFA is a vital protection for organizations managing sensitive data in a hostile cybersecurity environment.</a:t>
            </a:r>
            <a:endParaRPr lang="en-US" sz="1700"/>
          </a:p>
        </p:txBody>
      </p:sp>
      <p:pic>
        <p:nvPicPr>
          <p:cNvPr id="17" name="Picture 2" descr="of Seattle, International Student Office">
            <a:extLst>
              <a:ext uri="{FF2B5EF4-FFF2-40B4-BE49-F238E27FC236}">
                <a16:creationId xmlns:a16="http://schemas.microsoft.com/office/drawing/2014/main" id="{8F934C86-509C-14FF-27B4-A539A077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Description: MFA Prototype</a:t>
            </a:r>
            <a:endParaRPr lang="en-US" sz="43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2340293"/>
            <a:ext cx="1114425" cy="1640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55656" y="2563178"/>
            <a:ext cx="345412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Backend Development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7715250" y="3045143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using Flask and MongoDB to manage user registration, QR code creation, and OTP verification.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498" y="3981212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60456" y="4204097"/>
            <a:ext cx="284452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Frontend Interface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7715250" y="4686062"/>
            <a:ext cx="613505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React-based interface guides users through account setup, QR scanning, OTP submission, and confirmation.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498" y="5622131"/>
            <a:ext cx="1114425" cy="1997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820388" y="5845016"/>
            <a:ext cx="3924776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Technical Responsibilities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7715250" y="6326981"/>
            <a:ext cx="6135053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Included implementing CORS, creating user-friendly interfaces, managing error scenarios, and ensuring accurate OTP time window validation.</a:t>
            </a:r>
            <a:endParaRPr lang="en-US" sz="1750"/>
          </a:p>
        </p:txBody>
      </p:sp>
      <p:pic>
        <p:nvPicPr>
          <p:cNvPr id="13" name="Picture 2" descr="of Seattle, International Student Office">
            <a:extLst>
              <a:ext uri="{FF2B5EF4-FFF2-40B4-BE49-F238E27FC236}">
                <a16:creationId xmlns:a16="http://schemas.microsoft.com/office/drawing/2014/main" id="{64040BF9-80BF-6532-9E6E-97B8B50DB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874038"/>
            <a:ext cx="3802142" cy="65274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9287" y="845820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ARCHITECTURE</a:t>
            </a:r>
            <a:endParaRPr lang="en-US" sz="4400"/>
          </a:p>
        </p:txBody>
      </p:sp>
      <p:sp>
        <p:nvSpPr>
          <p:cNvPr id="4" name="Text 1"/>
          <p:cNvSpPr/>
          <p:nvPr/>
        </p:nvSpPr>
        <p:spPr>
          <a:xfrm>
            <a:off x="5149572" y="1776174"/>
            <a:ext cx="869882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r>
              <a:rPr lang="en-US" sz="17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Frontend (React.js):</a:t>
            </a: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Provides the user interface for registration, login, QR code display, and OTP entry.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5149572" y="2577108"/>
            <a:ext cx="869882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Backend (Flask, Python):</a:t>
            </a: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Handles API routes for registration, login, OTP verification, and communicates with the database.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5149572" y="3378041"/>
            <a:ext cx="869882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Database (MongoDB):</a:t>
            </a: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Stores user records, including email, hashed password, and MFA secret key for TOTP.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5149572" y="4178975"/>
            <a:ext cx="869882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4"/>
            </a:pPr>
            <a:r>
              <a:rPr lang="en-US" sz="175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Google Authenticator (Mobile App):</a:t>
            </a: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Generates time-based one-time passwords (TOTP) linked to the backend’s issued secret.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5149572" y="4930611"/>
            <a:ext cx="869882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  <a:buSzPct val="100000"/>
            </a:pPr>
            <a:r>
              <a:rPr lang="en-US" sz="1750" b="1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5. QR Code Generation: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 Backend generates a provisioning URI encoded as a  QR     code for easy scanning by Google Authenticator.</a:t>
            </a:r>
            <a:endParaRPr lang="en-US" sz="175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49572" y="5651333"/>
            <a:ext cx="8698825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  <a:buSzPct val="100000"/>
            </a:pPr>
            <a:r>
              <a:rPr lang="en-US" sz="1750" b="1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6. Verification Flow:</a:t>
            </a:r>
            <a:r>
              <a:rPr lang="en-US" sz="17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 Frontend collects user OTP, backend verifies it against the stored secret and grants or denies access.</a:t>
            </a:r>
            <a:endParaRPr lang="en-US" sz="1750">
              <a:latin typeface="Inconsolata"/>
              <a:ea typeface="Inconsolata"/>
              <a:cs typeface="Calibri" panose="020F0502020204030204"/>
            </a:endParaRPr>
          </a:p>
        </p:txBody>
      </p:sp>
      <p:pic>
        <p:nvPicPr>
          <p:cNvPr id="11" name="Picture 2" descr="of Seattle, International Student Office">
            <a:extLst>
              <a:ext uri="{FF2B5EF4-FFF2-40B4-BE49-F238E27FC236}">
                <a16:creationId xmlns:a16="http://schemas.microsoft.com/office/drawing/2014/main" id="{E420935F-2EF6-6032-54A8-510E4A9E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353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03" y="2516386"/>
            <a:ext cx="5746194" cy="37411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5127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5" name="Picture 2" descr="of Seattle, International Student Office">
            <a:extLst>
              <a:ext uri="{FF2B5EF4-FFF2-40B4-BE49-F238E27FC236}">
                <a16:creationId xmlns:a16="http://schemas.microsoft.com/office/drawing/2014/main" id="{0B67446C-208D-5DF4-741F-14A7BA93D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687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UI IMAGES</a:t>
            </a:r>
            <a:endParaRPr lang="en-US" sz="4450"/>
          </a:p>
        </p:txBody>
      </p:sp>
      <p:sp>
        <p:nvSpPr>
          <p:cNvPr id="5" name="Text 1"/>
          <p:cNvSpPr/>
          <p:nvPr/>
        </p:nvSpPr>
        <p:spPr>
          <a:xfrm>
            <a:off x="6647736" y="6357223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6" name="Text 2"/>
          <p:cNvSpPr/>
          <p:nvPr/>
        </p:nvSpPr>
        <p:spPr>
          <a:xfrm>
            <a:off x="793790" y="7179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7" name="Picture 2" descr="of Seattle, International Student Office">
            <a:extLst>
              <a:ext uri="{FF2B5EF4-FFF2-40B4-BE49-F238E27FC236}">
                <a16:creationId xmlns:a16="http://schemas.microsoft.com/office/drawing/2014/main" id="{1A57ADB2-011A-1D2F-210A-994FDF25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7815C-E884-4868-943C-927D9401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36" y="1930490"/>
            <a:ext cx="5181600" cy="448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E8B3FA-2E7C-A2A7-63F9-804E36CCC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895" y="1396008"/>
            <a:ext cx="51816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86ECE-DE24-F673-DC47-EB30344A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E89C4E-1780-2A3E-5CC9-AB7549708B64}"/>
              </a:ext>
            </a:extLst>
          </p:cNvPr>
          <p:cNvSpPr/>
          <p:nvPr/>
        </p:nvSpPr>
        <p:spPr>
          <a:xfrm>
            <a:off x="4479846" y="687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UI IMAGES</a:t>
            </a:r>
            <a:endParaRPr lang="en-US" sz="445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84B8D86-2099-0E1B-FD6E-E86DDAF41A8C}"/>
              </a:ext>
            </a:extLst>
          </p:cNvPr>
          <p:cNvSpPr/>
          <p:nvPr/>
        </p:nvSpPr>
        <p:spPr>
          <a:xfrm>
            <a:off x="6647736" y="6357223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822515E-EB9D-DDFC-F695-7F5B529AC65C}"/>
              </a:ext>
            </a:extLst>
          </p:cNvPr>
          <p:cNvSpPr/>
          <p:nvPr/>
        </p:nvSpPr>
        <p:spPr>
          <a:xfrm>
            <a:off x="793790" y="7179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7" name="Picture 2" descr="of Seattle, International Student Office">
            <a:extLst>
              <a:ext uri="{FF2B5EF4-FFF2-40B4-BE49-F238E27FC236}">
                <a16:creationId xmlns:a16="http://schemas.microsoft.com/office/drawing/2014/main" id="{F3EE82A5-FDE1-EBC1-0638-29388022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D9764E-7E9E-30E5-7767-45A0F65E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63716"/>
            <a:ext cx="51816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638805-241B-1AEC-868B-5CDA107F8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346" y="1509474"/>
            <a:ext cx="5181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9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5BF57-76B7-2005-D4D3-677A3427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092041-4E47-AFD9-FA31-0F1B56ED4BF5}"/>
              </a:ext>
            </a:extLst>
          </p:cNvPr>
          <p:cNvSpPr/>
          <p:nvPr/>
        </p:nvSpPr>
        <p:spPr>
          <a:xfrm>
            <a:off x="4479846" y="687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UI IMAGES</a:t>
            </a:r>
            <a:endParaRPr lang="en-US" sz="445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E46A7CA-2002-7FD0-5D80-20969A470F56}"/>
              </a:ext>
            </a:extLst>
          </p:cNvPr>
          <p:cNvSpPr/>
          <p:nvPr/>
        </p:nvSpPr>
        <p:spPr>
          <a:xfrm>
            <a:off x="6647736" y="6357223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593E43D-10D1-F4F8-888D-DEB83CA431DC}"/>
              </a:ext>
            </a:extLst>
          </p:cNvPr>
          <p:cNvSpPr/>
          <p:nvPr/>
        </p:nvSpPr>
        <p:spPr>
          <a:xfrm>
            <a:off x="793790" y="7179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7" name="Picture 2" descr="of Seattle, International Student Office">
            <a:extLst>
              <a:ext uri="{FF2B5EF4-FFF2-40B4-BE49-F238E27FC236}">
                <a16:creationId xmlns:a16="http://schemas.microsoft.com/office/drawing/2014/main" id="{4FE4DD0D-8806-F136-C0FC-57109DE7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CAF017-D0B2-0F76-1EE2-3E458662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482" y="2059586"/>
            <a:ext cx="8429222" cy="41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900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 &amp; A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88" y="2063234"/>
            <a:ext cx="7195423" cy="4029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478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69658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6" name="Picture 2" descr="of Seattle, International Student Office">
            <a:extLst>
              <a:ext uri="{FF2B5EF4-FFF2-40B4-BE49-F238E27FC236}">
                <a16:creationId xmlns:a16="http://schemas.microsoft.com/office/drawing/2014/main" id="{9257366F-F1FE-967B-0777-01073EAB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540" y="884753"/>
            <a:ext cx="77469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Overview of the Change Healthcare Cyberattack</a:t>
            </a:r>
            <a:endParaRPr lang="en-US" sz="3900"/>
          </a:p>
        </p:txBody>
      </p:sp>
      <p:sp>
        <p:nvSpPr>
          <p:cNvPr id="4" name="Shape 1"/>
          <p:cNvSpPr/>
          <p:nvPr/>
        </p:nvSpPr>
        <p:spPr>
          <a:xfrm>
            <a:off x="698540" y="2431375"/>
            <a:ext cx="449104" cy="449104"/>
          </a:xfrm>
          <a:prstGeom prst="roundRect">
            <a:avLst>
              <a:gd name="adj" fmla="val 203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2468820"/>
            <a:ext cx="299323" cy="3742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7192" y="2315273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Incident Summary</a:t>
            </a:r>
            <a:endParaRPr lang="en-US" sz="1950"/>
          </a:p>
        </p:txBody>
      </p:sp>
      <p:sp>
        <p:nvSpPr>
          <p:cNvPr id="7" name="Text 3"/>
          <p:cNvSpPr/>
          <p:nvPr/>
        </p:nvSpPr>
        <p:spPr>
          <a:xfrm>
            <a:off x="1347192" y="2931557"/>
            <a:ext cx="3100149" cy="25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On February 21, 2024, Change Healthcare discovered a ransomware assault via a Citrix </a:t>
            </a:r>
            <a:r>
              <a:rPr lang="en-US" sz="1550" b="1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remote access portal lacking MFA.</a:t>
            </a: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 Cybercriminals infiltrated the system, deployed ransomware, and extracted data from February 17-20, 2024.</a:t>
            </a:r>
            <a:endParaRPr lang="en-US" sz="1550">
              <a:latin typeface="Inconsolata"/>
              <a:ea typeface="Inconsolata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96778" y="2431375"/>
            <a:ext cx="449104" cy="449104"/>
          </a:xfrm>
          <a:prstGeom prst="roundRect">
            <a:avLst>
              <a:gd name="adj" fmla="val 203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668" y="2468820"/>
            <a:ext cx="299323" cy="3742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45430" y="2499955"/>
            <a:ext cx="310014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Operational Disruption</a:t>
            </a:r>
            <a:endParaRPr lang="en-US" sz="1950"/>
          </a:p>
        </p:txBody>
      </p:sp>
      <p:sp>
        <p:nvSpPr>
          <p:cNvPr id="11" name="Text 6"/>
          <p:cNvSpPr/>
          <p:nvPr/>
        </p:nvSpPr>
        <p:spPr>
          <a:xfrm>
            <a:off x="5345430" y="3243501"/>
            <a:ext cx="3100149" cy="1916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attack interrupted electronic payments and medical claims processing nationwide, causing significant delays in patient care and financial strain on providers.</a:t>
            </a:r>
            <a:endParaRPr lang="en-US" sz="1550"/>
          </a:p>
        </p:txBody>
      </p:sp>
      <p:sp>
        <p:nvSpPr>
          <p:cNvPr id="12" name="Shape 7"/>
          <p:cNvSpPr/>
          <p:nvPr/>
        </p:nvSpPr>
        <p:spPr>
          <a:xfrm>
            <a:off x="698540" y="5886331"/>
            <a:ext cx="449104" cy="449104"/>
          </a:xfrm>
          <a:prstGeom prst="roundRect">
            <a:avLst>
              <a:gd name="adj" fmla="val 203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" y="5923776"/>
            <a:ext cx="299323" cy="3742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47192" y="5887345"/>
            <a:ext cx="426362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Breach &amp; Financial Impact</a:t>
            </a:r>
            <a:endParaRPr lang="en-US" sz="1950"/>
          </a:p>
        </p:txBody>
      </p:sp>
      <p:sp>
        <p:nvSpPr>
          <p:cNvPr id="15" name="Text 9"/>
          <p:cNvSpPr/>
          <p:nvPr/>
        </p:nvSpPr>
        <p:spPr>
          <a:xfrm>
            <a:off x="1347192" y="6386513"/>
            <a:ext cx="7098268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Personal details of around </a:t>
            </a:r>
            <a:r>
              <a:rPr lang="en-US" sz="1550" b="1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100 million people were breached</a:t>
            </a: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. UnitedHealth Group confirmed ALPHV/</a:t>
            </a:r>
            <a:r>
              <a:rPr lang="en-US" sz="1550" err="1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BlackCat</a:t>
            </a:r>
            <a:r>
              <a:rPr lang="en-US" sz="1550">
                <a:solidFill>
                  <a:srgbClr val="151617"/>
                </a:solidFill>
                <a:latin typeface="Inconsolata"/>
                <a:ea typeface="Inconsolata"/>
                <a:cs typeface="Inconsolata" pitchFamily="34" charset="-120"/>
              </a:rPr>
              <a:t> was responsible and paid a $22 million ransom, incurring substantial financial losses.</a:t>
            </a:r>
            <a:endParaRPr lang="en-US" sz="1550">
              <a:latin typeface="Inconsolata"/>
              <a:ea typeface="Inconsolata"/>
            </a:endParaRPr>
          </a:p>
        </p:txBody>
      </p:sp>
      <p:pic>
        <p:nvPicPr>
          <p:cNvPr id="16" name="Picture 2" descr="of Seattle, International Student Office">
            <a:extLst>
              <a:ext uri="{FF2B5EF4-FFF2-40B4-BE49-F238E27FC236}">
                <a16:creationId xmlns:a16="http://schemas.microsoft.com/office/drawing/2014/main" id="{8D774BEE-799E-096D-0420-E94EF018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" y="579239"/>
            <a:ext cx="12322373" cy="323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" y="4054673"/>
            <a:ext cx="12322373" cy="31332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7235" y="7424857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/>
          </a:p>
        </p:txBody>
      </p:sp>
      <p:pic>
        <p:nvPicPr>
          <p:cNvPr id="5" name="Picture 2" descr="of Seattle, International Student Office">
            <a:extLst>
              <a:ext uri="{FF2B5EF4-FFF2-40B4-BE49-F238E27FC236}">
                <a16:creationId xmlns:a16="http://schemas.microsoft.com/office/drawing/2014/main" id="{31CABDD9-C251-B008-33FE-4582E612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1052989"/>
            <a:ext cx="131978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Multi-Factor Authentication (MFA): A Critical Security Measure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716280" y="2843451"/>
            <a:ext cx="237696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What is MFA?</a:t>
            </a:r>
            <a:endParaRPr lang="en-US" sz="2000"/>
          </a:p>
        </p:txBody>
      </p:sp>
      <p:sp>
        <p:nvSpPr>
          <p:cNvPr id="4" name="Text 2"/>
          <p:cNvSpPr/>
          <p:nvPr/>
        </p:nvSpPr>
        <p:spPr>
          <a:xfrm>
            <a:off x="716280" y="3367802"/>
            <a:ext cx="2376964" cy="32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MFA enhances security by requiring users to provide two or more verification elements to access a system. This significantly lowers the chances of unauthorized access, even if one credential is breached.</a:t>
            </a:r>
            <a:endParaRPr lang="en-US" sz="16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12" y="2869049"/>
            <a:ext cx="6617137" cy="35640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5117" y="2843451"/>
            <a:ext cx="2514005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Authentication Elements</a:t>
            </a:r>
            <a:endParaRPr lang="en-US" sz="2000"/>
          </a:p>
        </p:txBody>
      </p:sp>
      <p:sp>
        <p:nvSpPr>
          <p:cNvPr id="7" name="Text 4"/>
          <p:cNvSpPr/>
          <p:nvPr/>
        </p:nvSpPr>
        <p:spPr>
          <a:xfrm>
            <a:off x="11415117" y="3687604"/>
            <a:ext cx="251400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Something you know:</a:t>
            </a: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Password or PIN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11415117" y="4414004"/>
            <a:ext cx="2514005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Something you have:</a:t>
            </a: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Security token or mobile device</a:t>
            </a:r>
            <a:endParaRPr lang="en-US" sz="1600"/>
          </a:p>
        </p:txBody>
      </p:sp>
      <p:sp>
        <p:nvSpPr>
          <p:cNvPr id="9" name="Text 6"/>
          <p:cNvSpPr/>
          <p:nvPr/>
        </p:nvSpPr>
        <p:spPr>
          <a:xfrm>
            <a:off x="11415117" y="5467826"/>
            <a:ext cx="2514005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Something you are:</a:t>
            </a: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Biometric authentication (fingerprints, facial recognition)</a:t>
            </a:r>
            <a:endParaRPr lang="en-US" sz="1600"/>
          </a:p>
        </p:txBody>
      </p:sp>
      <p:pic>
        <p:nvPicPr>
          <p:cNvPr id="10" name="Picture 2" descr="of Seattle, International Student Office">
            <a:extLst>
              <a:ext uri="{FF2B5EF4-FFF2-40B4-BE49-F238E27FC236}">
                <a16:creationId xmlns:a16="http://schemas.microsoft.com/office/drawing/2014/main" id="{20DAB833-1FDF-3F1A-20DD-0542B19A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6899" y="768668"/>
            <a:ext cx="7330083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MFA System Selection Criteria</a:t>
            </a:r>
            <a:endParaRPr lang="en-US" sz="3500"/>
          </a:p>
        </p:txBody>
      </p:sp>
      <p:sp>
        <p:nvSpPr>
          <p:cNvPr id="4" name="Shape 1"/>
          <p:cNvSpPr/>
          <p:nvPr/>
        </p:nvSpPr>
        <p:spPr>
          <a:xfrm>
            <a:off x="626150" y="1596152"/>
            <a:ext cx="7891701" cy="1332071"/>
          </a:xfrm>
          <a:prstGeom prst="roundRect">
            <a:avLst>
              <a:gd name="adj" fmla="val 6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266361" y="1782604"/>
            <a:ext cx="26112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Popularity and Usage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812602" y="2169319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Systems commonly utilized in educational organizations and companies were prioritized for evaluation.</a:t>
            </a:r>
            <a:endParaRPr lang="en-US" sz="1400"/>
          </a:p>
        </p:txBody>
      </p:sp>
      <p:sp>
        <p:nvSpPr>
          <p:cNvPr id="7" name="Shape 4"/>
          <p:cNvSpPr/>
          <p:nvPr/>
        </p:nvSpPr>
        <p:spPr>
          <a:xfrm>
            <a:off x="626150" y="3107055"/>
            <a:ext cx="7891701" cy="1332071"/>
          </a:xfrm>
          <a:prstGeom prst="roundRect">
            <a:avLst>
              <a:gd name="adj" fmla="val 6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238024" y="3293507"/>
            <a:ext cx="266783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Variety of Technology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812602" y="3680222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Platforms offering diverse authentication options, including push notification, biometric, TOTP, and SMS, were considered.</a:t>
            </a:r>
            <a:endParaRPr lang="en-US" sz="1400"/>
          </a:p>
        </p:txBody>
      </p:sp>
      <p:sp>
        <p:nvSpPr>
          <p:cNvPr id="10" name="Shape 7"/>
          <p:cNvSpPr/>
          <p:nvPr/>
        </p:nvSpPr>
        <p:spPr>
          <a:xfrm>
            <a:off x="626150" y="4617958"/>
            <a:ext cx="7891701" cy="1332071"/>
          </a:xfrm>
          <a:prstGeom prst="roundRect">
            <a:avLst>
              <a:gd name="adj" fmla="val 6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453765" y="4804410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Accessibility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812602" y="5191125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Systems readily accessible to users without needing specialized equipment were a key factor.</a:t>
            </a:r>
            <a:endParaRPr lang="en-US" sz="1400"/>
          </a:p>
        </p:txBody>
      </p:sp>
      <p:sp>
        <p:nvSpPr>
          <p:cNvPr id="13" name="Shape 10"/>
          <p:cNvSpPr/>
          <p:nvPr/>
        </p:nvSpPr>
        <p:spPr>
          <a:xfrm>
            <a:off x="626150" y="6128861"/>
            <a:ext cx="7891701" cy="1332071"/>
          </a:xfrm>
          <a:prstGeom prst="roundRect">
            <a:avLst>
              <a:gd name="adj" fmla="val 68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231952" y="6315313"/>
            <a:ext cx="268009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Security Track Record</a:t>
            </a: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812602" y="6702028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Only systems with proven robust security and industry credibility were selected for analysis.</a:t>
            </a:r>
            <a:endParaRPr lang="en-US" sz="1400"/>
          </a:p>
        </p:txBody>
      </p:sp>
      <p:pic>
        <p:nvPicPr>
          <p:cNvPr id="16" name="Picture 2" descr="of Seattle, International Student Office">
            <a:extLst>
              <a:ext uri="{FF2B5EF4-FFF2-40B4-BE49-F238E27FC236}">
                <a16:creationId xmlns:a16="http://schemas.microsoft.com/office/drawing/2014/main" id="{4D0841BB-5BB4-FE01-8EFF-22E9B701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8163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06" y="1689854"/>
            <a:ext cx="5010269" cy="49018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3031" y="523756"/>
            <a:ext cx="7810738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Popular MFA Systems and Functionality</a:t>
            </a:r>
            <a:endParaRPr lang="en-US" sz="370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131" y="5414724"/>
            <a:ext cx="4686419" cy="468641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951" y="6884372"/>
            <a:ext cx="321350" cy="401717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131" y="5414724"/>
            <a:ext cx="4686419" cy="4686419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022" y="5933301"/>
            <a:ext cx="321350" cy="401717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5131" y="5414724"/>
            <a:ext cx="4686419" cy="4686419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0071" y="5933301"/>
            <a:ext cx="321350" cy="401717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5131" y="5414724"/>
            <a:ext cx="4686419" cy="4686419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21142" y="6884372"/>
            <a:ext cx="321350" cy="401717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6153031" y="2760940"/>
            <a:ext cx="1738432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Microsoft Azure AD MFA</a:t>
            </a:r>
            <a:endParaRPr lang="en-US" sz="1850"/>
          </a:p>
        </p:txBody>
      </p:sp>
      <p:sp>
        <p:nvSpPr>
          <p:cNvPr id="14" name="Text 2"/>
          <p:cNvSpPr/>
          <p:nvPr/>
        </p:nvSpPr>
        <p:spPr>
          <a:xfrm>
            <a:off x="6153031" y="3768090"/>
            <a:ext cx="1738432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Supports mobile app notifications, phone calls, and SMS. Used in educational institutions like </a:t>
            </a:r>
            <a:r>
              <a:rPr lang="en-US" sz="145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CityU</a:t>
            </a:r>
            <a:r>
              <a:rPr lang="en-US" sz="14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450"/>
          </a:p>
        </p:txBody>
      </p:sp>
      <p:sp>
        <p:nvSpPr>
          <p:cNvPr id="15" name="Text 3"/>
          <p:cNvSpPr/>
          <p:nvPr/>
        </p:nvSpPr>
        <p:spPr>
          <a:xfrm>
            <a:off x="8057322" y="2000012"/>
            <a:ext cx="1858203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Google Authenticator</a:t>
            </a:r>
            <a:endParaRPr lang="en-US" sz="1850"/>
          </a:p>
        </p:txBody>
      </p:sp>
      <p:sp>
        <p:nvSpPr>
          <p:cNvPr id="16" name="Text 4"/>
          <p:cNvSpPr/>
          <p:nvPr/>
        </p:nvSpPr>
        <p:spPr>
          <a:xfrm>
            <a:off x="8177093" y="3007162"/>
            <a:ext cx="1738432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Time-based One-Time Password (TOTP) system. Widely used by Google accounts and many SaaS apps.</a:t>
            </a:r>
            <a:endParaRPr lang="en-US" sz="1450"/>
          </a:p>
        </p:txBody>
      </p:sp>
      <p:sp>
        <p:nvSpPr>
          <p:cNvPr id="17" name="Text 5"/>
          <p:cNvSpPr/>
          <p:nvPr/>
        </p:nvSpPr>
        <p:spPr>
          <a:xfrm>
            <a:off x="10201156" y="2297668"/>
            <a:ext cx="1738432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Duo Security (by Cisco)</a:t>
            </a:r>
            <a:endParaRPr lang="en-US" sz="1850"/>
          </a:p>
        </p:txBody>
      </p:sp>
      <p:sp>
        <p:nvSpPr>
          <p:cNvPr id="18" name="Text 6"/>
          <p:cNvSpPr/>
          <p:nvPr/>
        </p:nvSpPr>
        <p:spPr>
          <a:xfrm>
            <a:off x="10201156" y="3007162"/>
            <a:ext cx="1738432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Offers app push, phone call, passcode, and biometric options. Used in universities and enterprises.</a:t>
            </a:r>
            <a:endParaRPr lang="en-US" sz="1450"/>
          </a:p>
        </p:txBody>
      </p:sp>
      <p:sp>
        <p:nvSpPr>
          <p:cNvPr id="19" name="Text 7"/>
          <p:cNvSpPr/>
          <p:nvPr/>
        </p:nvSpPr>
        <p:spPr>
          <a:xfrm>
            <a:off x="12225218" y="3661053"/>
            <a:ext cx="17385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Okta MFA</a:t>
            </a:r>
            <a:endParaRPr lang="en-US" sz="1850"/>
          </a:p>
        </p:txBody>
      </p:sp>
      <p:sp>
        <p:nvSpPr>
          <p:cNvPr id="20" name="Text 8"/>
          <p:cNvSpPr/>
          <p:nvPr/>
        </p:nvSpPr>
        <p:spPr>
          <a:xfrm>
            <a:off x="12225218" y="4072890"/>
            <a:ext cx="1738551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Cloud-based identity platform supporting app push, </a:t>
            </a:r>
            <a:r>
              <a:rPr lang="en-US" sz="145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WebAuthn</a:t>
            </a:r>
            <a:r>
              <a:rPr lang="en-US" sz="14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SMS, and email verification.</a:t>
            </a:r>
            <a:endParaRPr lang="en-US" sz="1450"/>
          </a:p>
        </p:txBody>
      </p:sp>
      <p:pic>
        <p:nvPicPr>
          <p:cNvPr id="21" name="Picture 2" descr="of Seattle, International Student Office">
            <a:extLst>
              <a:ext uri="{FF2B5EF4-FFF2-40B4-BE49-F238E27FC236}">
                <a16:creationId xmlns:a16="http://schemas.microsoft.com/office/drawing/2014/main" id="{235FAF4E-DCCB-1833-9747-189B3F01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084417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7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85799" y="3035856"/>
            <a:ext cx="9458682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 Cases for MFA Implementation</a:t>
            </a:r>
            <a:endParaRPr lang="en-US" sz="3900"/>
          </a:p>
        </p:txBody>
      </p:sp>
      <p:sp>
        <p:nvSpPr>
          <p:cNvPr id="4" name="Shape 1"/>
          <p:cNvSpPr/>
          <p:nvPr/>
        </p:nvSpPr>
        <p:spPr>
          <a:xfrm>
            <a:off x="696397" y="5818465"/>
            <a:ext cx="13237607" cy="22860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055989" y="5221605"/>
            <a:ext cx="22860" cy="596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843582" y="5594628"/>
            <a:ext cx="447675" cy="447675"/>
          </a:xfrm>
          <a:prstGeom prst="roundRect">
            <a:avLst>
              <a:gd name="adj" fmla="val 20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18234" y="5631954"/>
            <a:ext cx="29837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50"/>
          </a:p>
        </p:txBody>
      </p:sp>
      <p:sp>
        <p:nvSpPr>
          <p:cNvPr id="8" name="Text 5"/>
          <p:cNvSpPr/>
          <p:nvPr/>
        </p:nvSpPr>
        <p:spPr>
          <a:xfrm>
            <a:off x="3823811" y="3955971"/>
            <a:ext cx="248721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Register Account</a:t>
            </a:r>
            <a:endParaRPr lang="en-US" sz="1950"/>
          </a:p>
        </p:txBody>
      </p:sp>
      <p:sp>
        <p:nvSpPr>
          <p:cNvPr id="9" name="Text 6"/>
          <p:cNvSpPr/>
          <p:nvPr/>
        </p:nvSpPr>
        <p:spPr>
          <a:xfrm>
            <a:off x="895350" y="4386143"/>
            <a:ext cx="834425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submits username/password, system displays QR code for MFA setup, user scans QR code with Google Authenticator.</a:t>
            </a:r>
            <a:endParaRPr lang="en-US" sz="1550"/>
          </a:p>
        </p:txBody>
      </p:sp>
      <p:sp>
        <p:nvSpPr>
          <p:cNvPr id="10" name="Shape 7"/>
          <p:cNvSpPr/>
          <p:nvPr/>
        </p:nvSpPr>
        <p:spPr>
          <a:xfrm>
            <a:off x="9551432" y="5818465"/>
            <a:ext cx="22860" cy="596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339024" y="5594628"/>
            <a:ext cx="447675" cy="447675"/>
          </a:xfrm>
          <a:prstGeom prst="roundRect">
            <a:avLst>
              <a:gd name="adj" fmla="val 20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413677" y="5631954"/>
            <a:ext cx="29837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50"/>
          </a:p>
        </p:txBody>
      </p:sp>
      <p:sp>
        <p:nvSpPr>
          <p:cNvPr id="13" name="Text 10"/>
          <p:cNvSpPr/>
          <p:nvPr/>
        </p:nvSpPr>
        <p:spPr>
          <a:xfrm>
            <a:off x="8319254" y="6614279"/>
            <a:ext cx="248721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Login Process</a:t>
            </a:r>
            <a:endParaRPr lang="en-US" sz="1950"/>
          </a:p>
        </p:txBody>
      </p:sp>
      <p:sp>
        <p:nvSpPr>
          <p:cNvPr id="14" name="Text 11"/>
          <p:cNvSpPr/>
          <p:nvPr/>
        </p:nvSpPr>
        <p:spPr>
          <a:xfrm>
            <a:off x="3823811" y="7044452"/>
            <a:ext cx="8792259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enters username/password, system prompts for 6-digit OTP, user retrieves OTP from Google Authenticator, submits it, and system verifies for access.</a:t>
            </a:r>
            <a:endParaRPr lang="en-US" sz="1550"/>
          </a:p>
        </p:txBody>
      </p:sp>
      <p:pic>
        <p:nvPicPr>
          <p:cNvPr id="15" name="Picture 2" descr="of Seattle, International Student Office">
            <a:extLst>
              <a:ext uri="{FF2B5EF4-FFF2-40B4-BE49-F238E27FC236}">
                <a16:creationId xmlns:a16="http://schemas.microsoft.com/office/drawing/2014/main" id="{FC3C41F7-5517-94BD-DB38-1ABBEF9A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96966" y="1428631"/>
            <a:ext cx="9836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Comparison &amp; Preferred System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477572"/>
            <a:ext cx="13042821" cy="2979420"/>
          </a:xfrm>
          <a:prstGeom prst="roundRect">
            <a:avLst>
              <a:gd name="adj" fmla="val 30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4851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462" y="26289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Azure AD MFA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4289108" y="26289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Push, SMS, Call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545943" y="26289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10802779" y="26289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801410" y="313551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462" y="32792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Google Authenticator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4289108" y="32792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TOTP only</a:t>
            </a: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7545943" y="32792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Medium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10802779" y="32792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Moderate</a:t>
            </a:r>
            <a:endParaRPr lang="en-US" sz="1750"/>
          </a:p>
        </p:txBody>
      </p:sp>
      <p:sp>
        <p:nvSpPr>
          <p:cNvPr id="14" name="Shape 12"/>
          <p:cNvSpPr/>
          <p:nvPr/>
        </p:nvSpPr>
        <p:spPr>
          <a:xfrm>
            <a:off x="801410" y="37858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462" y="39295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Duo Security</a:t>
            </a:r>
            <a:endParaRPr lang="en-US" sz="1750"/>
          </a:p>
        </p:txBody>
      </p:sp>
      <p:sp>
        <p:nvSpPr>
          <p:cNvPr id="16" name="Text 14"/>
          <p:cNvSpPr/>
          <p:nvPr/>
        </p:nvSpPr>
        <p:spPr>
          <a:xfrm>
            <a:off x="4289108" y="39295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Push, Call, Biometric</a:t>
            </a:r>
            <a:endParaRPr lang="en-US" sz="1750"/>
          </a:p>
        </p:txBody>
      </p:sp>
      <p:sp>
        <p:nvSpPr>
          <p:cNvPr id="17" name="Text 15"/>
          <p:cNvSpPr/>
          <p:nvPr/>
        </p:nvSpPr>
        <p:spPr>
          <a:xfrm>
            <a:off x="7545943" y="39295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</a:t>
            </a:r>
            <a:endParaRPr lang="en-US" sz="1750"/>
          </a:p>
        </p:txBody>
      </p:sp>
      <p:sp>
        <p:nvSpPr>
          <p:cNvPr id="18" name="Text 16"/>
          <p:cNvSpPr/>
          <p:nvPr/>
        </p:nvSpPr>
        <p:spPr>
          <a:xfrm>
            <a:off x="10802779" y="39295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Very High</a:t>
            </a:r>
            <a:endParaRPr lang="en-US" sz="1750"/>
          </a:p>
        </p:txBody>
      </p:sp>
      <p:sp>
        <p:nvSpPr>
          <p:cNvPr id="19" name="Shape 17"/>
          <p:cNvSpPr/>
          <p:nvPr/>
        </p:nvSpPr>
        <p:spPr>
          <a:xfrm>
            <a:off x="801410" y="443615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28462" y="45798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Okta MFA</a:t>
            </a:r>
            <a:endParaRPr lang="en-US" sz="1750"/>
          </a:p>
        </p:txBody>
      </p:sp>
      <p:sp>
        <p:nvSpPr>
          <p:cNvPr id="21" name="Text 19"/>
          <p:cNvSpPr/>
          <p:nvPr/>
        </p:nvSpPr>
        <p:spPr>
          <a:xfrm>
            <a:off x="4289108" y="4579858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Push, WebAuthn, Email, SMS</a:t>
            </a:r>
            <a:endParaRPr lang="en-US" sz="1750"/>
          </a:p>
        </p:txBody>
      </p:sp>
      <p:sp>
        <p:nvSpPr>
          <p:cNvPr id="22" name="Text 20"/>
          <p:cNvSpPr/>
          <p:nvPr/>
        </p:nvSpPr>
        <p:spPr>
          <a:xfrm>
            <a:off x="7545943" y="45798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</a:t>
            </a:r>
            <a:endParaRPr lang="en-US" sz="1750"/>
          </a:p>
        </p:txBody>
      </p:sp>
      <p:sp>
        <p:nvSpPr>
          <p:cNvPr id="23" name="Text 21"/>
          <p:cNvSpPr/>
          <p:nvPr/>
        </p:nvSpPr>
        <p:spPr>
          <a:xfrm>
            <a:off x="10802779" y="45798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Very High</a:t>
            </a:r>
            <a:endParaRPr lang="en-US" sz="1750"/>
          </a:p>
        </p:txBody>
      </p:sp>
      <p:sp>
        <p:nvSpPr>
          <p:cNvPr id="24" name="Text 22"/>
          <p:cNvSpPr/>
          <p:nvPr/>
        </p:nvSpPr>
        <p:spPr>
          <a:xfrm>
            <a:off x="793790" y="571214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While Duo Security and Okta MFA offer robust enterprise features, Google Authenticator stands out for its simplicity, offline functionality, and cost-effectiveness, making it ideal for organizations seeking swift security enhancements without significant burden.</a:t>
            </a:r>
            <a:endParaRPr lang="en-US" sz="1750"/>
          </a:p>
        </p:txBody>
      </p:sp>
      <p:pic>
        <p:nvPicPr>
          <p:cNvPr id="25" name="Picture 2" descr="of Seattle, International Student Office">
            <a:extLst>
              <a:ext uri="{FF2B5EF4-FFF2-40B4-BE49-F238E27FC236}">
                <a16:creationId xmlns:a16="http://schemas.microsoft.com/office/drawing/2014/main" id="{6E35C2D7-916F-AB6F-CD94-80C09EA8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115413"/>
            <a:ext cx="1868557" cy="11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726638"/>
            <a:ext cx="7710249" cy="2560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Mock Situation: Google Authenticator in the Change Healthcare Cyber Incident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6203275" y="3594140"/>
            <a:ext cx="153591" cy="1098113"/>
          </a:xfrm>
          <a:prstGeom prst="roundRect">
            <a:avLst>
              <a:gd name="adj" fmla="val 59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86555" y="3433991"/>
            <a:ext cx="3603069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Compromised Credentials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6664047" y="4036933"/>
            <a:ext cx="724947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Intruders used stolen username and password to access the Citrix portal, which lacked MFA.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6510457" y="4897041"/>
            <a:ext cx="153591" cy="1098113"/>
          </a:xfrm>
          <a:prstGeom prst="roundRect">
            <a:avLst>
              <a:gd name="adj" fmla="val 59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71228" y="4897041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MFA Request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6971228" y="5339834"/>
            <a:ext cx="694229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If Google Authenticator was active, the system would request a 6-digit TOTP from the legitimate user's device.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6817757" y="6199942"/>
            <a:ext cx="153591" cy="1098113"/>
          </a:xfrm>
          <a:prstGeom prst="roundRect">
            <a:avLst>
              <a:gd name="adj" fmla="val 59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278529" y="619994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Access Denied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7278529" y="6642735"/>
            <a:ext cx="663499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Without physical access to the device and secret key, the attacker couldn't generate the code, halting the attack.</a:t>
            </a:r>
            <a:endParaRPr lang="en-US" sz="1600"/>
          </a:p>
        </p:txBody>
      </p:sp>
      <p:pic>
        <p:nvPicPr>
          <p:cNvPr id="13" name="Picture 2" descr="of Seattle, International Student Office">
            <a:extLst>
              <a:ext uri="{FF2B5EF4-FFF2-40B4-BE49-F238E27FC236}">
                <a16:creationId xmlns:a16="http://schemas.microsoft.com/office/drawing/2014/main" id="{7224821E-5C9E-0183-8369-743F0BD6C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43" y="7298055"/>
            <a:ext cx="1868557" cy="9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2025-06-01T18:59:15Z</dcterms:created>
  <dcterms:modified xsi:type="dcterms:W3CDTF">2025-06-13T01:56:46Z</dcterms:modified>
</cp:coreProperties>
</file>